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</p:sldIdLst>
  <p:sldSz cx="14630400" cy="8229600"/>
  <p:notesSz cx="8229600" cy="14630400"/>
  <p:embeddedFontLst>
    <p:embeddedFont>
      <p:font typeface="Alexandria" pitchFamily="34" charset="0"/>
      <p:regular r:id="rId18"/>
    </p:embeddedFont>
    <p:embeddedFont>
      <p:font typeface="Alexandria" pitchFamily="34" charset="-122"/>
      <p:regular r:id="rId19"/>
    </p:embeddedFont>
    <p:embeddedFont>
      <p:font typeface="Alexandria" pitchFamily="34" charset="-120"/>
      <p:regular r:id="rId20"/>
    </p:embeddedFont>
    <p:embeddedFont>
      <p:font typeface="Nobile" panose="02000503050000020004" pitchFamily="34" charset="0"/>
      <p:regular r:id="rId21"/>
    </p:embeddedFont>
    <p:embeddedFont>
      <p:font typeface="Nobile" panose="02000503050000020004" pitchFamily="34" charset="-122"/>
      <p:regular r:id="rId22"/>
    </p:embeddedFont>
    <p:embeddedFont>
      <p:font typeface="Nobile" panose="02000503050000020004" pitchFamily="34" charset="-120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hyperlink" Target="https://github.com/girish-thetechieguy" TargetMode="External"/><Relationship Id="rId7" Type="http://schemas.openxmlformats.org/officeDocument/2006/relationships/image" Target="../media/image4.png"/><Relationship Id="rId6" Type="http://schemas.openxmlformats.org/officeDocument/2006/relationships/hyperlink" Target="https://github.com/girish-thetechieguy/wealth-management-platform/blob/main/jpm-wm-project-execution/2_Design/Next-Gen-Wealth-Management.pptx" TargetMode="External"/><Relationship Id="rId5" Type="http://schemas.openxmlformats.org/officeDocument/2006/relationships/hyperlink" Target="https://github.com/girish-thetechieguy/saga-orchestration-event-driven-microservices" TargetMode="External"/><Relationship Id="rId4" Type="http://schemas.openxmlformats.org/officeDocument/2006/relationships/hyperlink" Target="https://github.com/girish-thetechieguy/springboot-microservices" TargetMode="External"/><Relationship Id="rId3" Type="http://schemas.openxmlformats.org/officeDocument/2006/relationships/hyperlink" Target="https://github.com/girish-thetechieguy/wealth-management-platform/tree/main/jpw-wm-ui-design" TargetMode="External"/><Relationship Id="rId2" Type="http://schemas.openxmlformats.org/officeDocument/2006/relationships/hyperlink" Target="https://github.com/girish-thetechieguy/React-POC-projects" TargetMode="External"/><Relationship Id="rId10" Type="http://schemas.openxmlformats.org/officeDocument/2006/relationships/slideLayout" Target="../slideLayouts/slideLayout10.xml"/><Relationship Id="rId1" Type="http://schemas.openxmlformats.org/officeDocument/2006/relationships/hyperlink" Target="https://github.com/girish-thetechieguy/wealth-management-platform" TargetMode="Externa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9.xml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3866793"/>
            <a:ext cx="4919067" cy="4960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5542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Next-Gen Wealth Management</a:t>
            </a:r>
            <a:endParaRPr lang="en-US" sz="4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321314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383119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Transforming private wealth management through innovative cloud technology. Built for security, scalability, and exceptional client experiences.</a:t>
            </a:r>
            <a:endParaRPr lang="en-US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517505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79310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641115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~ </a:t>
            </a:r>
            <a:r>
              <a:rPr lang="en-US" sz="2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By Girish (Lead Software Engineer)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0" y="7378700"/>
            <a:ext cx="2882900" cy="8382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705215" y="332041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/>
          </a:p>
        </p:txBody>
      </p:sp>
      <p:sp>
        <p:nvSpPr>
          <p:cNvPr id="12" name="Rectangles 11"/>
          <p:cNvSpPr/>
          <p:nvPr/>
        </p:nvSpPr>
        <p:spPr>
          <a:xfrm>
            <a:off x="9840278" y="2779395"/>
            <a:ext cx="419036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Empowering Financial Futures</a:t>
            </a:r>
            <a:endParaRPr 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2" grpId="0"/>
      <p:bldP spid="12" grpId="1"/>
      <p:bldP spid="6" grpId="0"/>
      <p:bldP spid="6" grpId="1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0"/>
          <p:cNvSpPr/>
          <p:nvPr/>
        </p:nvSpPr>
        <p:spPr>
          <a:xfrm>
            <a:off x="374650" y="253365"/>
            <a:ext cx="6453505" cy="162306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Why </a:t>
            </a:r>
            <a:r>
              <a:rPr lang="en-US" sz="445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ONLY</a:t>
            </a: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 me?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279083" y="805815"/>
            <a:ext cx="506285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Your Trusted </a:t>
            </a:r>
            <a:r>
              <a:rPr lang="en-US" sz="2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Lead Software Engineer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0" y="7302500"/>
            <a:ext cx="2882900" cy="838200"/>
          </a:xfrm>
          <a:prstGeom prst="rect">
            <a:avLst/>
          </a:prstGeom>
        </p:spPr>
      </p:pic>
      <p:pic>
        <p:nvPicPr>
          <p:cNvPr id="9" name="Picture 8" descr="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362075"/>
            <a:ext cx="3644900" cy="36449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432300" y="4254500"/>
            <a:ext cx="6309360" cy="258889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171180" y="1626870"/>
            <a:ext cx="6068695" cy="18592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332605" y="1357630"/>
            <a:ext cx="4283075" cy="2539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5550"/>
              </a:lnSpc>
              <a:buClrTx/>
              <a:buSzTx/>
              <a:buFontTx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Mentorship from Master Shifu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0741660" y="4254500"/>
            <a:ext cx="4876800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5550"/>
              </a:lnSpc>
              <a:buClrTx/>
              <a:buSzTx/>
              <a:buFontTx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Performing With Team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74650" y="5006975"/>
            <a:ext cx="4876800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5550"/>
              </a:lnSpc>
              <a:buClrTx/>
              <a:buSzTx/>
              <a:buFontTx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Being individual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6" grpId="0"/>
      <p:bldP spid="16" grpId="1"/>
      <p:bldP spid="14" grpId="0"/>
      <p:bldP spid="14" grpId="1"/>
      <p:bldP spid="12" grpId="0"/>
      <p:bldP spid="12" grpId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14300" y="87630"/>
            <a:ext cx="7315200" cy="80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References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0" y="807085"/>
            <a:ext cx="3029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How can track me?</a:t>
            </a:r>
            <a:endParaRPr lang="en-US" sz="2000" dirty="0">
              <a:solidFill>
                <a:srgbClr val="1B1B27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3530" y="1760855"/>
            <a:ext cx="8725535" cy="4942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Wealth management platform :  </a:t>
            </a:r>
            <a:r>
              <a:rPr lang="en-US" altLang="en-US">
                <a:hlinkClick r:id="rId1" tooltip="" action="ppaction://hlinkfile"/>
              </a:rPr>
              <a:t>https://github.com/girish-thetechieguy/wealth-management-platform</a:t>
            </a:r>
            <a:endParaRPr lang="en-US" altLang="en-US"/>
          </a:p>
          <a:p>
            <a:endParaRPr lang="en-US"/>
          </a:p>
          <a:p>
            <a:r>
              <a:rPr lang="en-US"/>
              <a:t>React POC projects :</a:t>
            </a:r>
            <a:r>
              <a:rPr lang="en-US">
                <a:hlinkClick r:id="rId2" tooltip="" action="ppaction://hlinkfile"/>
              </a:rPr>
              <a:t> </a:t>
            </a:r>
            <a:r>
              <a:rPr lang="en-US" altLang="en-US">
                <a:hlinkClick r:id="rId2" tooltip="" action="ppaction://hlinkfile"/>
              </a:rPr>
              <a:t>https://github.com/girish-thetechieguy/React-POC-projects</a:t>
            </a:r>
            <a:endParaRPr lang="en-US" altLang="en-US"/>
          </a:p>
          <a:p>
            <a:endParaRPr lang="en-US"/>
          </a:p>
          <a:p>
            <a:r>
              <a:rPr lang="en-US"/>
              <a:t>UI design: </a:t>
            </a:r>
            <a:r>
              <a:rPr lang="en-US" altLang="en-US">
                <a:hlinkClick r:id="rId3" tooltip="" action="ppaction://hlinkfile"/>
              </a:rPr>
              <a:t>https://github.com/girish-thetechieguy/wealth-management-platform/tree/main/jpw-wm-ui-design</a:t>
            </a:r>
            <a:endParaRPr lang="en-US" altLang="en-US"/>
          </a:p>
          <a:p>
            <a:endParaRPr lang="en-US"/>
          </a:p>
          <a:p>
            <a:r>
              <a:rPr lang="en-US"/>
              <a:t>Backend : </a:t>
            </a:r>
            <a:r>
              <a:rPr lang="en-US" altLang="en-US">
                <a:hlinkClick r:id="rId4" tooltip="" action="ppaction://hlinkfile"/>
              </a:rPr>
              <a:t>https://github.com/girish-thetechieguy/springboot-microservices</a:t>
            </a:r>
            <a:endParaRPr lang="en-US" altLang="en-US">
              <a:hlinkClick r:id="rId4" tooltip="" action="ppaction://hlinkfile"/>
            </a:endParaRPr>
          </a:p>
          <a:p>
            <a:endParaRPr lang="en-US" altLang="en-US">
              <a:hlinkClick r:id="rId5" tooltip="" action="ppaction://hlinkfile"/>
            </a:endParaRPr>
          </a:p>
          <a:p>
            <a:r>
              <a:rPr lang="en-US" altLang="en-US">
                <a:hlinkClick r:id="rId5" tooltip="" action="ppaction://hlinkfile"/>
              </a:rPr>
              <a:t>https://github.com/girish-thetechieguy/saga-orchestration-event-driven-microservices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presentation: </a:t>
            </a:r>
            <a:r>
              <a:rPr lang="en-US" altLang="en-US">
                <a:hlinkClick r:id="rId6" tooltip="" action="ppaction://hlinkfile"/>
              </a:rPr>
              <a:t>https://github.com/girish-thetechieguy/wealth-management-platform/blob/main/jpm-wm-project-execution/2_Design/Next-Gen-Wealth-Management.pptx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4950" y="7302500"/>
            <a:ext cx="2882900" cy="838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2895" y="1229995"/>
            <a:ext cx="4160520" cy="398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>
                <a:hlinkClick r:id="rId8" tooltip="" action="ppaction://hlinkfile"/>
              </a:rPr>
              <a:t>https://github.com/girish-thetechieguy</a:t>
            </a:r>
            <a:endParaRPr lang="en-US"/>
          </a:p>
        </p:txBody>
      </p:sp>
      <p:pic>
        <p:nvPicPr>
          <p:cNvPr id="8" name="Picture 7" descr="Screenshot 2025-04-10 at 11.45.46 P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0020" y="807085"/>
            <a:ext cx="2872105" cy="4942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  <p:bldP spid="5" grpId="0"/>
      <p:bldP spid="5" grpId="1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230505"/>
            <a:ext cx="8069580" cy="1844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Wealth Management Platform</a:t>
            </a:r>
            <a:endParaRPr lang="en-US" sz="4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5483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4151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Cloud-Native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905601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Leveraging AWS for scalability and resilience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885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39489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Enterprise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439364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Military-grade protection for high-net-worth clients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2235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4827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Modern Stack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5973128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Built with Spring Boot, React, and GraphQL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59118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720923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Rectangles 14"/>
          <p:cNvSpPr/>
          <p:nvPr/>
        </p:nvSpPr>
        <p:spPr>
          <a:xfrm>
            <a:off x="280670" y="1588135"/>
            <a:ext cx="253111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Financial Hub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5" grpId="0"/>
      <p:bldP spid="6" grpId="0"/>
      <p:bldP spid="5" grpId="1"/>
      <p:bldP spid="6" grpId="1"/>
      <p:bldP spid="8" grpId="0"/>
      <p:bldP spid="9" grpId="0"/>
      <p:bldP spid="8" grpId="1"/>
      <p:bldP spid="9" grpId="1"/>
      <p:bldP spid="11" grpId="0"/>
      <p:bldP spid="12" grpId="0"/>
      <p:bldP spid="11" grpId="1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5985" y="410210"/>
            <a:ext cx="6583045" cy="1074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Requirements</a:t>
            </a:r>
            <a:endParaRPr lang="en-US" sz="4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22601" y="1807250"/>
            <a:ext cx="30480" cy="5611535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34532" y="227683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204966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33" y="2090083"/>
            <a:ext cx="323136" cy="4039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998" y="2022634"/>
            <a:ext cx="4063365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Scalable, Secure Development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99998" y="2488406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High-quality production code with Spring, React, GraphQL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734532" y="373356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11" name="Shape 7"/>
          <p:cNvSpPr/>
          <p:nvPr/>
        </p:nvSpPr>
        <p:spPr>
          <a:xfrm>
            <a:off x="6280190" y="350639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33" y="3546812"/>
            <a:ext cx="323136" cy="4039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99998" y="3479363"/>
            <a:ext cx="2925485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Architecture &amp; Design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599998" y="3945136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HLD, LLD, UI, data design, coding standards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6734532" y="519029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16" name="Shape 11"/>
          <p:cNvSpPr/>
          <p:nvPr/>
        </p:nvSpPr>
        <p:spPr>
          <a:xfrm>
            <a:off x="6280190" y="496312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3" y="5003542"/>
            <a:ext cx="323136" cy="40397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99998" y="4936093"/>
            <a:ext cx="2735699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Role-Based Features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599998" y="5401866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Customized dashboards for clients, advisors, compliance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6734532" y="6647021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21" name="Shape 15"/>
          <p:cNvSpPr/>
          <p:nvPr/>
        </p:nvSpPr>
        <p:spPr>
          <a:xfrm>
            <a:off x="6280190" y="641985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3" y="6460272"/>
            <a:ext cx="323136" cy="40397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99998" y="6392823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AI-Driven Insights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7599998" y="6858595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Real-time investment alerts with military-grade security</a:t>
            </a:r>
            <a:endParaRPr lang="en-US" sz="165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350" y="7317105"/>
            <a:ext cx="2882900" cy="838200"/>
          </a:xfrm>
          <a:prstGeom prst="rect">
            <a:avLst/>
          </a:prstGeom>
        </p:spPr>
      </p:pic>
      <p:sp>
        <p:nvSpPr>
          <p:cNvPr id="26" name="Rectangles 25"/>
          <p:cNvSpPr/>
          <p:nvPr/>
        </p:nvSpPr>
        <p:spPr>
          <a:xfrm>
            <a:off x="9820275" y="1028065"/>
            <a:ext cx="3389630" cy="8356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Driving Strategic Success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6" grpId="0"/>
      <p:bldP spid="26" grpId="1"/>
      <p:bldP spid="8" grpId="0"/>
      <p:bldP spid="9" grpId="0"/>
      <p:bldP spid="8" grpId="1"/>
      <p:bldP spid="9" grpId="1"/>
      <p:bldP spid="13" grpId="0"/>
      <p:bldP spid="14" grpId="0"/>
      <p:bldP spid="13" grpId="1"/>
      <p:bldP spid="14" grpId="1"/>
      <p:bldP spid="18" grpId="0"/>
      <p:bldP spid="19" grpId="0"/>
      <p:bldP spid="18" grpId="1"/>
      <p:bldP spid="19" grpId="1"/>
      <p:bldP spid="23" grpId="0"/>
      <p:bldP spid="24" grpId="0"/>
      <p:bldP spid="23" grpId="1"/>
      <p:bldP spid="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56564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" y="0"/>
            <a:ext cx="9187815" cy="81934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826625" y="251460"/>
            <a:ext cx="4291965" cy="8382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Development 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Roadmap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0014347" y="1282383"/>
            <a:ext cx="15240" cy="6197203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6" name="Shape 2"/>
          <p:cNvSpPr/>
          <p:nvPr/>
        </p:nvSpPr>
        <p:spPr>
          <a:xfrm>
            <a:off x="10143589" y="1563608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7" name="Shape 3"/>
          <p:cNvSpPr/>
          <p:nvPr/>
        </p:nvSpPr>
        <p:spPr>
          <a:xfrm>
            <a:off x="9869865" y="1426805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917966" y="1450856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0656689" y="141073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Requirements</a:t>
            </a:r>
            <a:endParaRPr lang="en-US" sz="800" dirty="0"/>
          </a:p>
        </p:txBody>
      </p:sp>
      <p:sp>
        <p:nvSpPr>
          <p:cNvPr id="10" name="Text 6"/>
          <p:cNvSpPr/>
          <p:nvPr/>
        </p:nvSpPr>
        <p:spPr>
          <a:xfrm>
            <a:off x="10656689" y="165207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Gather client needs and regulatory constraints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10143589" y="2354302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12" name="Shape 8"/>
          <p:cNvSpPr/>
          <p:nvPr/>
        </p:nvSpPr>
        <p:spPr>
          <a:xfrm>
            <a:off x="9869865" y="2217499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917966" y="2241550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10656689" y="220142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Architecture</a:t>
            </a:r>
            <a:endParaRPr lang="en-US" sz="800" dirty="0"/>
          </a:p>
        </p:txBody>
      </p:sp>
      <p:sp>
        <p:nvSpPr>
          <p:cNvPr id="15" name="Text 11"/>
          <p:cNvSpPr/>
          <p:nvPr/>
        </p:nvSpPr>
        <p:spPr>
          <a:xfrm>
            <a:off x="10656689" y="244276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Define high/low level designs</a:t>
            </a:r>
            <a:endParaRPr lang="en-US" sz="800" dirty="0"/>
          </a:p>
        </p:txBody>
      </p:sp>
      <p:sp>
        <p:nvSpPr>
          <p:cNvPr id="16" name="Shape 12"/>
          <p:cNvSpPr/>
          <p:nvPr/>
        </p:nvSpPr>
        <p:spPr>
          <a:xfrm>
            <a:off x="10143589" y="3144996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17" name="Shape 13"/>
          <p:cNvSpPr/>
          <p:nvPr/>
        </p:nvSpPr>
        <p:spPr>
          <a:xfrm>
            <a:off x="9869865" y="3008193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917966" y="3032244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10656689" y="299212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Implementation</a:t>
            </a:r>
            <a:endParaRPr lang="en-US" sz="800" dirty="0"/>
          </a:p>
        </p:txBody>
      </p:sp>
      <p:sp>
        <p:nvSpPr>
          <p:cNvPr id="20" name="Text 16"/>
          <p:cNvSpPr/>
          <p:nvPr/>
        </p:nvSpPr>
        <p:spPr>
          <a:xfrm>
            <a:off x="10656689" y="323346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Develop UI, database, deployment</a:t>
            </a:r>
            <a:endParaRPr lang="en-US" sz="800" dirty="0"/>
          </a:p>
        </p:txBody>
      </p:sp>
      <p:sp>
        <p:nvSpPr>
          <p:cNvPr id="21" name="Shape 17"/>
          <p:cNvSpPr/>
          <p:nvPr/>
        </p:nvSpPr>
        <p:spPr>
          <a:xfrm>
            <a:off x="10143589" y="3935690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22" name="Shape 18"/>
          <p:cNvSpPr/>
          <p:nvPr/>
        </p:nvSpPr>
        <p:spPr>
          <a:xfrm>
            <a:off x="9869865" y="3798888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9917966" y="3822938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10656689" y="3782814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Testing</a:t>
            </a:r>
            <a:endParaRPr lang="en-US" sz="800" dirty="0"/>
          </a:p>
        </p:txBody>
      </p:sp>
      <p:sp>
        <p:nvSpPr>
          <p:cNvPr id="25" name="Text 21"/>
          <p:cNvSpPr/>
          <p:nvPr/>
        </p:nvSpPr>
        <p:spPr>
          <a:xfrm>
            <a:off x="10656689" y="4024154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Validate security and scalability</a:t>
            </a:r>
            <a:endParaRPr lang="en-US" sz="800" dirty="0"/>
          </a:p>
        </p:txBody>
      </p:sp>
      <p:sp>
        <p:nvSpPr>
          <p:cNvPr id="26" name="Shape 22"/>
          <p:cNvSpPr/>
          <p:nvPr/>
        </p:nvSpPr>
        <p:spPr>
          <a:xfrm>
            <a:off x="10143589" y="4726384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27" name="Shape 23"/>
          <p:cNvSpPr/>
          <p:nvPr/>
        </p:nvSpPr>
        <p:spPr>
          <a:xfrm>
            <a:off x="9869865" y="4589582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9917966" y="4613632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656689" y="4573508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Code scanning</a:t>
            </a:r>
            <a:endParaRPr lang="en-US" sz="800" dirty="0"/>
          </a:p>
        </p:txBody>
      </p:sp>
      <p:sp>
        <p:nvSpPr>
          <p:cNvPr id="30" name="Text 26"/>
          <p:cNvSpPr/>
          <p:nvPr/>
        </p:nvSpPr>
        <p:spPr>
          <a:xfrm>
            <a:off x="10656689" y="4814848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From sonarQubes</a:t>
            </a:r>
            <a:endParaRPr lang="en-US" sz="800" dirty="0"/>
          </a:p>
        </p:txBody>
      </p:sp>
      <p:sp>
        <p:nvSpPr>
          <p:cNvPr id="31" name="Shape 27"/>
          <p:cNvSpPr/>
          <p:nvPr/>
        </p:nvSpPr>
        <p:spPr>
          <a:xfrm>
            <a:off x="10143589" y="5517078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32" name="Shape 28"/>
          <p:cNvSpPr/>
          <p:nvPr/>
        </p:nvSpPr>
        <p:spPr>
          <a:xfrm>
            <a:off x="9869865" y="5380276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9917966" y="5404326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endParaRPr lang="en-US" sz="1500" dirty="0"/>
          </a:p>
        </p:txBody>
      </p:sp>
      <p:sp>
        <p:nvSpPr>
          <p:cNvPr id="34" name="Text 30"/>
          <p:cNvSpPr/>
          <p:nvPr/>
        </p:nvSpPr>
        <p:spPr>
          <a:xfrm>
            <a:off x="10656689" y="536420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Stress Testing</a:t>
            </a:r>
            <a:endParaRPr lang="en-US" sz="800" dirty="0"/>
          </a:p>
        </p:txBody>
      </p:sp>
      <p:sp>
        <p:nvSpPr>
          <p:cNvPr id="35" name="Text 31"/>
          <p:cNvSpPr/>
          <p:nvPr/>
        </p:nvSpPr>
        <p:spPr>
          <a:xfrm>
            <a:off x="10656689" y="560554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Define your standard benchmarks</a:t>
            </a:r>
            <a:endParaRPr lang="en-US" sz="800" dirty="0"/>
          </a:p>
        </p:txBody>
      </p:sp>
      <p:sp>
        <p:nvSpPr>
          <p:cNvPr id="36" name="Shape 32"/>
          <p:cNvSpPr/>
          <p:nvPr/>
        </p:nvSpPr>
        <p:spPr>
          <a:xfrm>
            <a:off x="10143589" y="6307773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37" name="Shape 33"/>
          <p:cNvSpPr/>
          <p:nvPr/>
        </p:nvSpPr>
        <p:spPr>
          <a:xfrm>
            <a:off x="9869865" y="6170970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38" name="Text 34"/>
          <p:cNvSpPr/>
          <p:nvPr/>
        </p:nvSpPr>
        <p:spPr>
          <a:xfrm>
            <a:off x="9917966" y="6195020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</a:t>
            </a:r>
            <a:endParaRPr lang="en-US" sz="1500" dirty="0"/>
          </a:p>
        </p:txBody>
      </p:sp>
      <p:sp>
        <p:nvSpPr>
          <p:cNvPr id="39" name="Text 35"/>
          <p:cNvSpPr/>
          <p:nvPr/>
        </p:nvSpPr>
        <p:spPr>
          <a:xfrm>
            <a:off x="10656689" y="615489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Deployment</a:t>
            </a:r>
            <a:endParaRPr lang="en-US" sz="800" dirty="0"/>
          </a:p>
        </p:txBody>
      </p:sp>
      <p:sp>
        <p:nvSpPr>
          <p:cNvPr id="40" name="Text 36"/>
          <p:cNvSpPr/>
          <p:nvPr/>
        </p:nvSpPr>
        <p:spPr>
          <a:xfrm>
            <a:off x="10656689" y="639623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to cloud</a:t>
            </a:r>
            <a:endParaRPr lang="en-US" sz="800" dirty="0"/>
          </a:p>
        </p:txBody>
      </p:sp>
      <p:sp>
        <p:nvSpPr>
          <p:cNvPr id="41" name="Shape 37"/>
          <p:cNvSpPr/>
          <p:nvPr/>
        </p:nvSpPr>
        <p:spPr>
          <a:xfrm>
            <a:off x="10143589" y="7098467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42" name="Shape 38"/>
          <p:cNvSpPr/>
          <p:nvPr/>
        </p:nvSpPr>
        <p:spPr>
          <a:xfrm>
            <a:off x="9869865" y="6961664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3" name="Text 39"/>
          <p:cNvSpPr/>
          <p:nvPr/>
        </p:nvSpPr>
        <p:spPr>
          <a:xfrm>
            <a:off x="9917966" y="6985714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</a:t>
            </a:r>
            <a:endParaRPr lang="en-US" sz="1500" dirty="0"/>
          </a:p>
        </p:txBody>
      </p:sp>
      <p:sp>
        <p:nvSpPr>
          <p:cNvPr id="44" name="Text 40"/>
          <p:cNvSpPr/>
          <p:nvPr/>
        </p:nvSpPr>
        <p:spPr>
          <a:xfrm>
            <a:off x="10656689" y="694559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Monitoring</a:t>
            </a:r>
            <a:endParaRPr lang="en-US" sz="800" dirty="0"/>
          </a:p>
        </p:txBody>
      </p:sp>
      <p:sp>
        <p:nvSpPr>
          <p:cNvPr id="45" name="Text 41"/>
          <p:cNvSpPr/>
          <p:nvPr/>
        </p:nvSpPr>
        <p:spPr>
          <a:xfrm>
            <a:off x="10656689" y="718693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Through Dashboards, Get alerts</a:t>
            </a:r>
            <a:endParaRPr lang="en-US" sz="800" dirty="0"/>
          </a:p>
        </p:txBody>
      </p:sp>
      <p:sp>
        <p:nvSpPr>
          <p:cNvPr id="46" name="Text 42"/>
          <p:cNvSpPr/>
          <p:nvPr/>
        </p:nvSpPr>
        <p:spPr>
          <a:xfrm>
            <a:off x="8006834" y="7479863"/>
            <a:ext cx="5931932" cy="205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400" y="7366000"/>
            <a:ext cx="2882900" cy="838200"/>
          </a:xfrm>
          <a:prstGeom prst="rect">
            <a:avLst/>
          </a:prstGeom>
        </p:spPr>
      </p:pic>
      <p:sp>
        <p:nvSpPr>
          <p:cNvPr id="48" name="Rectangles 47"/>
          <p:cNvSpPr/>
          <p:nvPr/>
        </p:nvSpPr>
        <p:spPr>
          <a:xfrm>
            <a:off x="9746933" y="947420"/>
            <a:ext cx="261048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Path to Innovation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8" grpId="0"/>
      <p:bldP spid="48" grpId="1"/>
      <p:bldP spid="8" grpId="0"/>
      <p:bldP spid="10" grpId="0"/>
      <p:bldP spid="9" grpId="0"/>
      <p:bldP spid="8" grpId="1"/>
      <p:bldP spid="10" grpId="1"/>
      <p:bldP spid="9" grpId="1"/>
      <p:bldP spid="13" grpId="0"/>
      <p:bldP spid="14" grpId="0"/>
      <p:bldP spid="15" grpId="0"/>
      <p:bldP spid="13" grpId="1"/>
      <p:bldP spid="14" grpId="1"/>
      <p:bldP spid="15" grpId="1"/>
      <p:bldP spid="18" grpId="0"/>
      <p:bldP spid="19" grpId="0"/>
      <p:bldP spid="20" grpId="0"/>
      <p:bldP spid="18" grpId="1"/>
      <p:bldP spid="19" grpId="1"/>
      <p:bldP spid="20" grpId="1"/>
      <p:bldP spid="24" grpId="0"/>
      <p:bldP spid="23" grpId="0"/>
      <p:bldP spid="25" grpId="0"/>
      <p:bldP spid="24" grpId="1"/>
      <p:bldP spid="23" grpId="1"/>
      <p:bldP spid="25" grpId="1"/>
      <p:bldP spid="28" grpId="0"/>
      <p:bldP spid="29" grpId="0"/>
      <p:bldP spid="30" grpId="0"/>
      <p:bldP spid="28" grpId="1"/>
      <p:bldP spid="29" grpId="1"/>
      <p:bldP spid="30" grpId="1"/>
      <p:bldP spid="33" grpId="0"/>
      <p:bldP spid="34" grpId="0"/>
      <p:bldP spid="35" grpId="0"/>
      <p:bldP spid="33" grpId="1"/>
      <p:bldP spid="34" grpId="1"/>
      <p:bldP spid="35" grpId="1"/>
      <p:bldP spid="38" grpId="0"/>
      <p:bldP spid="39" grpId="0"/>
      <p:bldP spid="40" grpId="0"/>
      <p:bldP spid="38" grpId="1"/>
      <p:bldP spid="39" grpId="1"/>
      <p:bldP spid="40" grpId="1"/>
      <p:bldP spid="43" grpId="0"/>
      <p:bldP spid="44" grpId="0"/>
      <p:bldP spid="45" grpId="0"/>
      <p:bldP spid="43" grpId="1"/>
      <p:bldP spid="44" grpId="1"/>
      <p:bldP spid="4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3595" y="190421"/>
            <a:ext cx="5491520" cy="602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Three Tier Architecture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24" name="Picture 23" descr="Screenshot 2025-04-06 at 10.52.38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" y="2286000"/>
            <a:ext cx="3813175" cy="30219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350" y="7742555"/>
            <a:ext cx="1816735" cy="403225"/>
          </a:xfrm>
          <a:prstGeom prst="rect">
            <a:avLst/>
          </a:prstGeom>
        </p:spPr>
      </p:pic>
      <p:sp>
        <p:nvSpPr>
          <p:cNvPr id="26" name="Rectangles 25"/>
          <p:cNvSpPr/>
          <p:nvPr/>
        </p:nvSpPr>
        <p:spPr>
          <a:xfrm>
            <a:off x="455930" y="695960"/>
            <a:ext cx="381635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Robust and Scalable Design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2" name="Picture 1" descr="Jpm-wm-hl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140" y="1064260"/>
            <a:ext cx="10372090" cy="7091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6" grpId="0"/>
      <p:bldP spid="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4815" y="269240"/>
            <a:ext cx="5472430" cy="1025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Design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345123" y="774065"/>
            <a:ext cx="339407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Structured for Efficiency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20" name="Picture 19" descr="Screenshot 2025-04-10 at 10.53.51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1294765"/>
            <a:ext cx="3815715" cy="1382395"/>
          </a:xfrm>
          <a:prstGeom prst="rect">
            <a:avLst/>
          </a:prstGeom>
        </p:spPr>
      </p:pic>
      <p:pic>
        <p:nvPicPr>
          <p:cNvPr id="21" name="Picture 20" descr="Screenshot 2025-04-10 at 10.54.01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2762250"/>
            <a:ext cx="3752215" cy="1343025"/>
          </a:xfrm>
          <a:prstGeom prst="rect">
            <a:avLst/>
          </a:prstGeom>
        </p:spPr>
      </p:pic>
      <p:pic>
        <p:nvPicPr>
          <p:cNvPr id="22" name="Picture 21" descr="Screenshot 2025-04-10 at 10.54.08 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" y="4190365"/>
            <a:ext cx="3937635" cy="12084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225" y="1138555"/>
            <a:ext cx="10730230" cy="7046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reenshot 2025-04-06 at 10.55.34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2970" y="2051050"/>
            <a:ext cx="4655185" cy="459740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10283825" y="327025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28" name="Picture 27" descr="OWL_Network_desig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3755" cy="82296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11471910" y="87630"/>
            <a:ext cx="2500630" cy="18732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with 7 network layers </a:t>
            </a:r>
            <a:endParaRPr lang="en-US" sz="1600" dirty="0"/>
          </a:p>
        </p:txBody>
      </p:sp>
      <p:sp>
        <p:nvSpPr>
          <p:cNvPr id="30" name="Text 0"/>
          <p:cNvSpPr/>
          <p:nvPr/>
        </p:nvSpPr>
        <p:spPr>
          <a:xfrm>
            <a:off x="9803130" y="267970"/>
            <a:ext cx="4463415" cy="12553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Infrastructure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50" y="7742555"/>
            <a:ext cx="1816735" cy="403225"/>
          </a:xfrm>
          <a:prstGeom prst="rect">
            <a:avLst/>
          </a:prstGeom>
        </p:spPr>
      </p:pic>
      <p:sp>
        <p:nvSpPr>
          <p:cNvPr id="32" name="Rectangles 31"/>
          <p:cNvSpPr/>
          <p:nvPr/>
        </p:nvSpPr>
        <p:spPr>
          <a:xfrm>
            <a:off x="9723755" y="979805"/>
            <a:ext cx="457581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and Resilient Connectivity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9" grpId="0"/>
      <p:bldP spid="29" grpId="1"/>
      <p:bldP spid="32" grpId="0"/>
      <p:bldP spid="3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480" y="215900"/>
            <a:ext cx="4739005" cy="859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Demo Screens</a:t>
            </a:r>
            <a:endParaRPr lang="en-US" sz="3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4250"/>
              </a:lnSpc>
              <a:buNone/>
            </a:pPr>
            <a:endParaRPr lang="en-US" sz="3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7580" y="1327785"/>
            <a:ext cx="15240" cy="6028611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4" name="Shape 2"/>
          <p:cNvSpPr/>
          <p:nvPr/>
        </p:nvSpPr>
        <p:spPr>
          <a:xfrm>
            <a:off x="6810970" y="1603534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5" name="Shape 3"/>
          <p:cNvSpPr/>
          <p:nvPr/>
        </p:nvSpPr>
        <p:spPr>
          <a:xfrm>
            <a:off x="7173516" y="1469469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0783" y="1493103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41644" y="2233136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9" name="Shape 6"/>
          <p:cNvSpPr/>
          <p:nvPr/>
        </p:nvSpPr>
        <p:spPr>
          <a:xfrm>
            <a:off x="7173516" y="2099072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20783" y="2122706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810970" y="3366492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13" name="Shape 9"/>
          <p:cNvSpPr/>
          <p:nvPr/>
        </p:nvSpPr>
        <p:spPr>
          <a:xfrm>
            <a:off x="7173516" y="3232428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0783" y="3256062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7441644" y="4200644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17" name="Shape 12"/>
          <p:cNvSpPr/>
          <p:nvPr/>
        </p:nvSpPr>
        <p:spPr>
          <a:xfrm>
            <a:off x="7173516" y="4066580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7220783" y="4090214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6810970" y="5082064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21" name="Shape 15"/>
          <p:cNvSpPr/>
          <p:nvPr/>
        </p:nvSpPr>
        <p:spPr>
          <a:xfrm>
            <a:off x="7173516" y="4947999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220783" y="4971633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450" dirty="0"/>
          </a:p>
        </p:txBody>
      </p:sp>
      <p:sp>
        <p:nvSpPr>
          <p:cNvPr id="24" name="Shape 17"/>
          <p:cNvSpPr/>
          <p:nvPr/>
        </p:nvSpPr>
        <p:spPr>
          <a:xfrm>
            <a:off x="7441644" y="5963602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25" name="Shape 18"/>
          <p:cNvSpPr/>
          <p:nvPr/>
        </p:nvSpPr>
        <p:spPr>
          <a:xfrm>
            <a:off x="7173516" y="5829538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6" name="Text 19"/>
          <p:cNvSpPr/>
          <p:nvPr/>
        </p:nvSpPr>
        <p:spPr>
          <a:xfrm>
            <a:off x="7220783" y="5853172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endParaRPr lang="en-US" sz="1450" dirty="0"/>
          </a:p>
        </p:txBody>
      </p:sp>
      <p:sp>
        <p:nvSpPr>
          <p:cNvPr id="28" name="Text 20"/>
          <p:cNvSpPr/>
          <p:nvPr/>
        </p:nvSpPr>
        <p:spPr>
          <a:xfrm>
            <a:off x="426720" y="7917180"/>
            <a:ext cx="13274040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Platform interfaces for client register, login, dashboard, portfolio analysis, billing-payment and profile settings. </a:t>
            </a:r>
            <a:endParaRPr lang="en-US" sz="9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9550" y="7356475"/>
            <a:ext cx="2882900" cy="8382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1604645" y="426720"/>
            <a:ext cx="4739640" cy="4013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250"/>
              </a:lnSpc>
              <a:buNone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Desktop &amp; Mobile</a:t>
            </a:r>
            <a:endParaRPr 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31" name="Picture 30" descr="Screenshot 2025-04-02 at 4.46.03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0" y="285115"/>
            <a:ext cx="4367530" cy="2451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215900"/>
            <a:ext cx="1180465" cy="25203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10" y="299720"/>
            <a:ext cx="1123950" cy="2451100"/>
          </a:xfrm>
          <a:prstGeom prst="rect">
            <a:avLst/>
          </a:prstGeom>
        </p:spPr>
      </p:pic>
      <p:pic>
        <p:nvPicPr>
          <p:cNvPr id="34" name="Picture 33" descr="Screenshot 2025-04-02 at 4.46.17 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635" y="906780"/>
            <a:ext cx="3688715" cy="2052955"/>
          </a:xfrm>
          <a:prstGeom prst="rect">
            <a:avLst/>
          </a:prstGeom>
        </p:spPr>
      </p:pic>
      <p:pic>
        <p:nvPicPr>
          <p:cNvPr id="35" name="Picture 34" descr="Screenshot 2025-04-02 at 4.46.38 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045" y="2811780"/>
            <a:ext cx="4088765" cy="228536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015" y="2602230"/>
            <a:ext cx="1179830" cy="2605405"/>
          </a:xfrm>
          <a:prstGeom prst="rect">
            <a:avLst/>
          </a:prstGeom>
        </p:spPr>
      </p:pic>
      <p:pic>
        <p:nvPicPr>
          <p:cNvPr id="37" name="Picture 36" descr="Screenshot 2025-04-02 at 4.46.52 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1140" y="2750820"/>
            <a:ext cx="4996180" cy="27768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9070" y="2630805"/>
            <a:ext cx="1355090" cy="2896870"/>
          </a:xfrm>
          <a:prstGeom prst="rect">
            <a:avLst/>
          </a:prstGeom>
        </p:spPr>
      </p:pic>
      <p:pic>
        <p:nvPicPr>
          <p:cNvPr id="39" name="Picture 38" descr="Screenshot 2025-04-02 at 4.47.08 P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" y="5262880"/>
            <a:ext cx="4551045" cy="253809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3540" y="5227955"/>
            <a:ext cx="1196340" cy="258508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1140" y="5542280"/>
            <a:ext cx="1354455" cy="2639060"/>
          </a:xfrm>
          <a:prstGeom prst="rect">
            <a:avLst/>
          </a:prstGeom>
        </p:spPr>
      </p:pic>
      <p:pic>
        <p:nvPicPr>
          <p:cNvPr id="42" name="Picture 41" descr="Screenshot 2025-04-02 at 4.47.23 PM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735" y="5579110"/>
            <a:ext cx="4391025" cy="2458720"/>
          </a:xfrm>
          <a:prstGeom prst="rect">
            <a:avLst/>
          </a:prstGeom>
        </p:spPr>
      </p:pic>
      <p:sp>
        <p:nvSpPr>
          <p:cNvPr id="43" name="Rectangles 42"/>
          <p:cNvSpPr/>
          <p:nvPr/>
        </p:nvSpPr>
        <p:spPr>
          <a:xfrm>
            <a:off x="3399156" y="379095"/>
            <a:ext cx="359791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Seamless User Experience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3" grpId="0"/>
      <p:bldP spid="43" grpId="1"/>
      <p:bldP spid="30" grpId="0"/>
      <p:bldP spid="30" grpId="1"/>
      <p:bldP spid="6" grpId="0"/>
      <p:bldP spid="6" grpId="1"/>
      <p:bldP spid="10" grpId="0"/>
      <p:bldP spid="10" grpId="1"/>
      <p:bldP spid="14" grpId="0"/>
      <p:bldP spid="14" grpId="1"/>
      <p:bldP spid="18" grpId="0"/>
      <p:bldP spid="18" grpId="1"/>
      <p:bldP spid="22" grpId="0"/>
      <p:bldP spid="22" grpId="1"/>
      <p:bldP spid="26" grpId="0"/>
      <p:bldP spid="2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650" y="253365"/>
            <a:ext cx="6453505" cy="1623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 Reports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143280" y="5794058"/>
            <a:ext cx="570083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61618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0" y="7302500"/>
            <a:ext cx="2882900" cy="83820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>
            <p:custDataLst>
              <p:tags r:id="rId2"/>
            </p:custDataLst>
          </p:nvPr>
        </p:nvGraphicFramePr>
        <p:xfrm>
          <a:off x="374650" y="1045845"/>
          <a:ext cx="12480290" cy="6920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145"/>
                <a:gridCol w="5986145"/>
              </a:tblGrid>
              <a:tr h="5143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SonarQube test reports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API Load test Performance 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95270">
                <a:tc>
                  <a:txBody>
                    <a:bodyPr/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76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Zipkin services log tracing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Graphana dashboard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4485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 descr="Screenshot 2025-04-03 at 11.13.35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725930"/>
            <a:ext cx="5770245" cy="2507615"/>
          </a:xfrm>
          <a:prstGeom prst="rect">
            <a:avLst/>
          </a:prstGeom>
        </p:spPr>
      </p:pic>
      <p:pic>
        <p:nvPicPr>
          <p:cNvPr id="8" name="Picture 7" descr="Screenshot 2025-04-04 at 1.53.35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110" y="1642110"/>
            <a:ext cx="5117465" cy="2674620"/>
          </a:xfrm>
          <a:prstGeom prst="rect">
            <a:avLst/>
          </a:prstGeom>
        </p:spPr>
      </p:pic>
      <p:pic>
        <p:nvPicPr>
          <p:cNvPr id="14" name="Picture 13" descr="Zipkin-sample"/>
          <p:cNvPicPr>
            <a:picLocks noChangeAspect="1"/>
          </p:cNvPicPr>
          <p:nvPr/>
        </p:nvPicPr>
        <p:blipFill>
          <a:blip r:embed="rId5"/>
          <a:srcRect l="4727" t="10035" r="4517" b="11532"/>
          <a:stretch>
            <a:fillRect/>
          </a:stretch>
        </p:blipFill>
        <p:spPr>
          <a:xfrm>
            <a:off x="584200" y="4857750"/>
            <a:ext cx="6034405" cy="2828925"/>
          </a:xfrm>
          <a:prstGeom prst="rect">
            <a:avLst/>
          </a:prstGeom>
        </p:spPr>
      </p:pic>
      <p:pic>
        <p:nvPicPr>
          <p:cNvPr id="15" name="Picture 14" descr="1_Zf-cs1znXWKNnA-hwynK5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515" y="4763135"/>
            <a:ext cx="5876925" cy="3018155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>
            <a:off x="6618288" y="486410"/>
            <a:ext cx="426402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Insights for Informed Decisions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6" grpId="0"/>
      <p:bldP spid="16" grpId="1"/>
    </p:bldLst>
  </p:timing>
</p:sld>
</file>

<file path=ppt/tags/tag1.xml><?xml version="1.0" encoding="utf-8"?>
<p:tagLst xmlns:p="http://schemas.openxmlformats.org/presentationml/2006/main">
  <p:tag name="TABLE_ENDDRAG_ORIGIN_RECT" val="1060*418"/>
  <p:tag name="TABLE_ENDDRAG_RECT" val="29*82*1060*4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2413</Words>
  <Application>WPS Spreadsheets</Application>
  <PresentationFormat>On-screen Show (16:9)</PresentationFormat>
  <Paragraphs>181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Alexandria</vt:lpstr>
      <vt:lpstr>Alexandria</vt:lpstr>
      <vt:lpstr>Alexandria</vt:lpstr>
      <vt:lpstr>Nobile</vt:lpstr>
      <vt:lpstr>Nobile</vt:lpstr>
      <vt:lpstr>Nobile</vt:lpstr>
      <vt:lpstr>Calibri</vt:lpstr>
      <vt:lpstr>Helvetica Neue</vt:lpstr>
      <vt:lpstr>Microsoft YaHei</vt:lpstr>
      <vt:lpstr>汉仪旗黑</vt:lpstr>
      <vt:lpstr>SimSun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WPS_1661140814</cp:lastModifiedBy>
  <cp:revision>6</cp:revision>
  <dcterms:created xsi:type="dcterms:W3CDTF">2025-04-11T08:38:45Z</dcterms:created>
  <dcterms:modified xsi:type="dcterms:W3CDTF">2025-04-11T08:38:45Z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250B17B8CFBF6BA18410F267BAC9226A_43</vt:lpwstr>
  </property>
  <property fmtid="{D5CDD505-2E9C-101B-9397-08002B2CF9AE}" pid="3" name="KSOProductBuildVer">
    <vt:lpwstr>1033-6.14.0.8924</vt:lpwstr>
  </property>
</Properties>
</file>